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1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7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2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62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6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9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6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1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8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0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7B4EB-3CFD-4467-A35A-6C786E64739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062A9-BB7C-4978-B271-44E3DEB33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9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 /><Relationship Id="rId3" Type="http://schemas.openxmlformats.org/officeDocument/2006/relationships/image" Target="../media/image4.png" /><Relationship Id="rId7" Type="http://schemas.openxmlformats.org/officeDocument/2006/relationships/image" Target="../media/image8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7.png" /><Relationship Id="rId5" Type="http://schemas.openxmlformats.org/officeDocument/2006/relationships/image" Target="../media/image6.png" /><Relationship Id="rId4" Type="http://schemas.openxmlformats.org/officeDocument/2006/relationships/image" Target="../media/image5.png" /><Relationship Id="rId9" Type="http://schemas.openxmlformats.org/officeDocument/2006/relationships/image" Target="../media/image10.png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 /><Relationship Id="rId3" Type="http://schemas.openxmlformats.org/officeDocument/2006/relationships/image" Target="../media/image12.png" /><Relationship Id="rId7" Type="http://schemas.openxmlformats.org/officeDocument/2006/relationships/image" Target="../media/image16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5.png" /><Relationship Id="rId5" Type="http://schemas.openxmlformats.org/officeDocument/2006/relationships/image" Target="../media/image14.png" /><Relationship Id="rId4" Type="http://schemas.openxmlformats.org/officeDocument/2006/relationships/image" Target="../media/image13.png" /><Relationship Id="rId9" Type="http://schemas.openxmlformats.org/officeDocument/2006/relationships/image" Target="../media/image18.png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 /><Relationship Id="rId3" Type="http://schemas.openxmlformats.org/officeDocument/2006/relationships/image" Target="../media/image20.png" /><Relationship Id="rId7" Type="http://schemas.openxmlformats.org/officeDocument/2006/relationships/image" Target="../media/image24.png" /><Relationship Id="rId2" Type="http://schemas.openxmlformats.org/officeDocument/2006/relationships/image" Target="../media/image19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3.png" /><Relationship Id="rId5" Type="http://schemas.openxmlformats.org/officeDocument/2006/relationships/image" Target="../media/image22.png" /><Relationship Id="rId10" Type="http://schemas.openxmlformats.org/officeDocument/2006/relationships/image" Target="../media/image27.png" /><Relationship Id="rId4" Type="http://schemas.openxmlformats.org/officeDocument/2006/relationships/image" Target="../media/image21.png" /><Relationship Id="rId9" Type="http://schemas.openxmlformats.org/officeDocument/2006/relationships/image" Target="../media/image26.png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 /><Relationship Id="rId3" Type="http://schemas.openxmlformats.org/officeDocument/2006/relationships/image" Target="../media/image29.png" /><Relationship Id="rId7" Type="http://schemas.openxmlformats.org/officeDocument/2006/relationships/image" Target="../media/image33.png" /><Relationship Id="rId2" Type="http://schemas.openxmlformats.org/officeDocument/2006/relationships/image" Target="../media/image28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2.png" /><Relationship Id="rId5" Type="http://schemas.openxmlformats.org/officeDocument/2006/relationships/image" Target="../media/image31.png" /><Relationship Id="rId4" Type="http://schemas.openxmlformats.org/officeDocument/2006/relationships/image" Target="../media/image30.png" /><Relationship Id="rId9" Type="http://schemas.openxmlformats.org/officeDocument/2006/relationships/image" Target="../media/image35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 /><Relationship Id="rId7" Type="http://schemas.openxmlformats.org/officeDocument/2006/relationships/image" Target="../media/image41.png" /><Relationship Id="rId2" Type="http://schemas.openxmlformats.org/officeDocument/2006/relationships/image" Target="../media/image36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0.png" /><Relationship Id="rId5" Type="http://schemas.openxmlformats.org/officeDocument/2006/relationships/image" Target="../media/image39.png" /><Relationship Id="rId4" Type="http://schemas.openxmlformats.org/officeDocument/2006/relationships/image" Target="../media/image38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 /><Relationship Id="rId2" Type="http://schemas.openxmlformats.org/officeDocument/2006/relationships/image" Target="../media/image42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6.png" /><Relationship Id="rId5" Type="http://schemas.openxmlformats.org/officeDocument/2006/relationships/image" Target="../media/image45.png" /><Relationship Id="rId4" Type="http://schemas.openxmlformats.org/officeDocument/2006/relationships/image" Target="../media/image4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869" y="135251"/>
            <a:ext cx="6096000" cy="10519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 8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ÔN TẬP TUẦN 23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27963" y="4366261"/>
            <a:ext cx="1472837" cy="4147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24769" y="3933552"/>
            <a:ext cx="1168854" cy="390253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753290" y="1556931"/>
                <a:ext cx="5181227" cy="25859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17938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179388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Bước 1: Tính số mol (n), đơn vị: mol</a:t>
                </a:r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+ 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en-US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a:rPr lang="en-US" alt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 altLang="en-US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  <m:r>
                          <a:rPr lang="en-US" alt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en-US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den>
                    </m:f>
                  </m:oMath>
                </a14:m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179388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+ Hoặc </a:t>
                </a: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en-US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kumimoji="0" lang="en-US" altLang="en-US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a:rPr kumimoji="0" lang="en-US" altLang="en-US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kumimoji="0" lang="en-US" altLang="en-US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a:rPr kumimoji="0" lang="en-US" altLang="en-US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US" altLang="en-US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</m:oMath>
                </a14:m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ở đktc, biết V là thể tích (lít)</a:t>
                </a:r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179388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Bước 2: Viết PTHH</a:t>
                </a:r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179388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+ Ghi lại hệ số cân bằng trên PTHH.</a:t>
                </a:r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179388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+ Thế số mol của chất tính được từ đề bài.</a:t>
                </a:r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179388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Bước 3: Tính theo yêu cầu của đề bài.</a:t>
                </a: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179388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3290" y="1556931"/>
                <a:ext cx="5181227" cy="2585901"/>
              </a:xfrm>
              <a:prstGeom prst="rect">
                <a:avLst/>
              </a:prstGeom>
              <a:blipFill>
                <a:blip r:embed="rId2"/>
                <a:stretch>
                  <a:fillRect t="-7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328057" y="3892287"/>
            <a:ext cx="44457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79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 khối lượng: m = n x M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367245" y="4087982"/>
                <a:ext cx="6576067" cy="12479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0701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0701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0701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0701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0701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0701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0701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0701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0701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179388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070100" algn="l"/>
                  </a:tabLst>
                </a:pPr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179388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070100" algn="l"/>
                  </a:tabLst>
                </a:pP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T</a:t>
                </a: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í</a:t>
                </a: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 thể t</a:t>
                </a: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í</a:t>
                </a: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 không kh</a:t>
                </a: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í</a:t>
                </a:r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en-US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altLang="en-US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             </m:t>
                        </m:r>
                        <m:r>
                          <m:rPr>
                            <m:sty m:val="p"/>
                          </m:rPr>
                          <a:rPr kumimoji="0" lang="en-US" altLang="en-US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kumimoji="0" lang="en-US" altLang="en-US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0" lang="en-US" altLang="en-US" b="0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kumimoji="0" lang="en-US" altLang="en-US" b="0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x 22,4</a:t>
                </a:r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lvl="0" indent="179388"/>
                <a:r>
                  <a:rPr kumimoji="0" lang="en-US" altLang="en-US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                    </a:t>
                </a:r>
              </a:p>
              <a:p>
                <a:pPr lvl="0" indent="179388"/>
                <a:r>
                  <a:rPr lang="en-US" altLang="en-US" b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                     </a:t>
                </a:r>
                <a:r>
                  <a:rPr kumimoji="0" lang="en-US" altLang="en-US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en-US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0" lang="en-US" altLang="en-US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kumimoji="0" lang="en-US" altLang="en-US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KK</m:t>
                        </m:r>
                      </m:sub>
                    </m:sSub>
                  </m:oMath>
                </a14:m>
                <a:r>
                  <a:rPr kumimoji="0" lang="en-US" altLang="en-US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5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alt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alt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endParaRPr kumimoji="0" lang="en-US" altLang="en-US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4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67245" y="4087982"/>
                <a:ext cx="6576067" cy="1247906"/>
              </a:xfrm>
              <a:prstGeom prst="rect">
                <a:avLst/>
              </a:prstGeom>
              <a:blipFill>
                <a:blip r:embed="rId3"/>
                <a:stretch>
                  <a:fillRect b="-63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623635" y="1164682"/>
            <a:ext cx="3405099" cy="4238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romanUcPeriod"/>
            </a:pPr>
            <a:r>
              <a:rPr lang="en-US" sz="20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bước tính theo PTHH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062549" y="4558938"/>
            <a:ext cx="836022" cy="13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075611" y="4558938"/>
            <a:ext cx="770710" cy="561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910546" y="4923610"/>
            <a:ext cx="1472837" cy="4147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7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869" y="135251"/>
            <a:ext cx="6096000" cy="10519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 8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ÔN TẬP TUẦN 23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8491" y="979994"/>
            <a:ext cx="5638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Bài tập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1: Đốt cháy 6,4 gam S trong lọ khí oxi sinh ra SO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AutoNum type="alphaLcPeriod"/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 khối lượng SO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S = 32, O =16).                                              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AutoNum type="alphaLcPeriod"/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 thể tích khí 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đktc.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4619" y="2863796"/>
                <a:ext cx="4358638" cy="6934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2000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000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6,4</m:t>
                        </m:r>
                      </m:num>
                      <m:den>
                        <m:r>
                          <a:rPr lang="en-US" sz="2000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64</m:t>
                        </m:r>
                      </m:den>
                    </m:f>
                    <m:r>
                      <a:rPr lang="en-US" sz="2000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0,2 mol</a:t>
                </a:r>
                <a:endPara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19" y="2863796"/>
                <a:ext cx="4358638" cy="693460"/>
              </a:xfrm>
              <a:prstGeom prst="rect">
                <a:avLst/>
              </a:prstGeom>
              <a:blipFill>
                <a:blip r:embed="rId2"/>
                <a:stretch>
                  <a:fillRect l="-1538" b="-4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8012" y="2638697"/>
            <a:ext cx="289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891349" y="1240971"/>
            <a:ext cx="0" cy="51075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026331" y="1391294"/>
            <a:ext cx="630936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2. Đốt cháy P trong 11,2 lít khí 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sinh ra P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Tính khối lượng P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Tính khối lượng P ( P =31, O = 16).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982791" y="2911693"/>
                <a:ext cx="4358638" cy="1254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sz="20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a:rPr lang="en-US" sz="20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</m:oMath>
                </a14:m>
                <a:r>
                  <a:rPr lang="en-US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11,2</m:t>
                        </m:r>
                      </m:num>
                      <m:den>
                        <m:r>
                          <a:rPr lang="en-US" sz="20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  <m:r>
                      <a:rPr lang="en-US" sz="2000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0,5 mol</a:t>
                </a:r>
                <a:endPara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endPara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791" y="2911693"/>
                <a:ext cx="4358638" cy="1254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926184" y="2686594"/>
            <a:ext cx="289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18851" y="3346752"/>
                <a:ext cx="2882649" cy="756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S  +  O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SO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51" y="3346752"/>
                <a:ext cx="2882649" cy="756169"/>
              </a:xfrm>
              <a:prstGeom prst="rect">
                <a:avLst/>
              </a:prstGeom>
              <a:blipFill>
                <a:blip r:embed="rId4"/>
                <a:stretch>
                  <a:fillRect l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259542" y="3835569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   :    1     :     1    (mol)</a:t>
            </a:r>
            <a:endParaRPr lang="en-US" sz="20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0,2 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0,2 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0,2  (mol)</a:t>
            </a:r>
            <a:endParaRPr lang="en-US" sz="20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7448" y="4678599"/>
                <a:ext cx="4015010" cy="5936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SO</m:t>
                            </m:r>
                          </m:e>
                          <m:sub>
                            <m:r>
                              <a:rPr lang="en-US" sz="20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0,2 . 64 = 12,8 gam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48" y="4678599"/>
                <a:ext cx="4015010" cy="593624"/>
              </a:xfrm>
              <a:prstGeom prst="rect">
                <a:avLst/>
              </a:prstGeom>
              <a:blipFill>
                <a:blip r:embed="rId5"/>
                <a:stretch>
                  <a:fillRect l="-1517" r="-910" b="-5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91686" y="5162694"/>
                <a:ext cx="4093428" cy="5936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sz="20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. 22,4 = 0,2 . 22,4 = 4,48 lít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86" y="5162694"/>
                <a:ext cx="4093428" cy="593624"/>
              </a:xfrm>
              <a:prstGeom prst="rect">
                <a:avLst/>
              </a:prstGeom>
              <a:blipFill>
                <a:blip r:embed="rId6"/>
                <a:stretch>
                  <a:fillRect l="-1488" r="-893" b="-6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930652" y="3360199"/>
                <a:ext cx="3342838" cy="756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4P  +  5O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2P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652" y="3360199"/>
                <a:ext cx="3342838" cy="756169"/>
              </a:xfrm>
              <a:prstGeom prst="rect">
                <a:avLst/>
              </a:prstGeom>
              <a:blipFill>
                <a:blip r:embed="rId7"/>
                <a:stretch>
                  <a:fillRect l="-20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6768352" y="3795228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   :    5     :     2            (mol)</a:t>
            </a:r>
            <a:endParaRPr lang="en-US" sz="20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0,4 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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0,5 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0,2         (mol)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879315" y="4617424"/>
                <a:ext cx="4359911" cy="5815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sz="2000" baseline="-2500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en-US" sz="2000" baseline="-2500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0,2 . 142 = 28,4 gam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9315" y="4617424"/>
                <a:ext cx="4359911" cy="581506"/>
              </a:xfrm>
              <a:prstGeom prst="rect">
                <a:avLst/>
              </a:prstGeom>
              <a:blipFill>
                <a:blip r:embed="rId8"/>
                <a:stretch>
                  <a:fillRect l="-1397" r="-698" b="-7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894371" y="5128718"/>
                <a:ext cx="3872599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. M = 0,4 . 31 = 12,4 gam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371" y="5128718"/>
                <a:ext cx="3872599" cy="553998"/>
              </a:xfrm>
              <a:prstGeom prst="rect">
                <a:avLst/>
              </a:prstGeom>
              <a:blipFill>
                <a:blip r:embed="rId9"/>
                <a:stretch>
                  <a:fillRect l="-1732" r="-945" b="-8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223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869" y="135251"/>
            <a:ext cx="6096000" cy="10519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 8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ÔN TẬP TUẦN 23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786846" y="1240971"/>
            <a:ext cx="0" cy="51075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6423" y="1143099"/>
            <a:ext cx="53644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3. Đốt cháy 16,8 gam Fe trong lọ khí 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sinh ra Fe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Tính khối lượng Fe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Fe =56, O =16).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Tính thể tích khí 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đktc.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73296" y="2954469"/>
                <a:ext cx="4606833" cy="6934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2000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en-US" sz="2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000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16,8</m:t>
                        </m:r>
                      </m:num>
                      <m:den>
                        <m:r>
                          <a:rPr lang="en-US" sz="20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56</m:t>
                        </m:r>
                      </m:den>
                    </m:f>
                    <m:r>
                      <a:rPr lang="en-US" sz="2000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0,3 mol</a:t>
                </a:r>
                <a:endPara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96" y="2954469"/>
                <a:ext cx="4606833" cy="693460"/>
              </a:xfrm>
              <a:prstGeom prst="rect">
                <a:avLst/>
              </a:prstGeom>
              <a:blipFill>
                <a:blip r:embed="rId2"/>
                <a:stretch>
                  <a:fillRect l="-1455" b="-5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62149" y="2756264"/>
            <a:ext cx="289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9" name="Rectangle 8"/>
          <p:cNvSpPr/>
          <p:nvPr/>
        </p:nvSpPr>
        <p:spPr>
          <a:xfrm>
            <a:off x="5778137" y="1143099"/>
            <a:ext cx="6096000" cy="12943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4. Đốt cháy C trong 8,96 lít khí 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đktc sinh ra CO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Tính khối lượng của C.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Tính thể tích khí CO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đktc.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891351" y="2650436"/>
                <a:ext cx="4358638" cy="7343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sz="20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a:rPr lang="en-US" sz="20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</m:oMath>
                </a14:m>
                <a:r>
                  <a:rPr lang="en-US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8,96</m:t>
                        </m:r>
                      </m:num>
                      <m:den>
                        <m:r>
                          <a:rPr lang="en-US" sz="20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  <m:r>
                      <a:rPr lang="en-US" sz="2000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0,4 mol</a:t>
                </a:r>
                <a:endPara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351" y="2650436"/>
                <a:ext cx="4358638" cy="734304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834744" y="2425337"/>
            <a:ext cx="289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34701" y="3446645"/>
                <a:ext cx="3390800" cy="756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3Fe  +  2O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01" y="3446645"/>
                <a:ext cx="3390800" cy="756169"/>
              </a:xfrm>
              <a:prstGeom prst="rect">
                <a:avLst/>
              </a:prstGeom>
              <a:blipFill>
                <a:blip r:embed="rId4"/>
                <a:stretch>
                  <a:fillRect l="-1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152733" y="3868994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   :    2     :     1          (mol)</a:t>
            </a:r>
            <a:endParaRPr lang="en-US" sz="20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0,3 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0,2 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0,1      (mol)</a:t>
            </a:r>
            <a:endParaRPr lang="en-US" sz="20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37088" y="4784411"/>
                <a:ext cx="4408002" cy="5548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nor/>
                          </m:rPr>
                          <a:rPr lang="en-US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Fe</m:t>
                        </m:r>
                        <m:r>
                          <m:rPr>
                            <m:nor/>
                          </m:rPr>
                          <a:rPr lang="en-US" baseline="-2500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en-US" baseline="-2500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0,1 . 232 = 23,2 gam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88" y="4784411"/>
                <a:ext cx="4408002" cy="554895"/>
              </a:xfrm>
              <a:prstGeom prst="rect">
                <a:avLst/>
              </a:prstGeom>
              <a:blipFill>
                <a:blip r:embed="rId5"/>
                <a:stretch>
                  <a:fillRect l="-1521" r="-692" b="-8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19563" y="5329823"/>
                <a:ext cx="4093428" cy="5936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sz="20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. 22,4 = 0,2 . 22,4 = 4,48 lít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63" y="5329823"/>
                <a:ext cx="4093428" cy="593624"/>
              </a:xfrm>
              <a:prstGeom prst="rect">
                <a:avLst/>
              </a:prstGeom>
              <a:blipFill>
                <a:blip r:embed="rId6"/>
                <a:stretch>
                  <a:fillRect l="-1488" r="-893" b="-5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761604" y="3239175"/>
                <a:ext cx="3196837" cy="756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 C  +   O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C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604" y="3239175"/>
                <a:ext cx="3196837" cy="756169"/>
              </a:xfrm>
              <a:prstGeom prst="rect">
                <a:avLst/>
              </a:prstGeom>
              <a:blipFill>
                <a:blip r:embed="rId7"/>
                <a:stretch>
                  <a:fillRect l="-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6665259" y="3754886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   :    1     :     1            (mol)</a:t>
            </a:r>
            <a:endParaRPr lang="en-US" sz="20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0,4 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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0,4 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 sz="20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0,4         (mol)</a:t>
            </a:r>
            <a:endParaRPr lang="en-US" sz="20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915567" y="4577082"/>
                <a:ext cx="3776418" cy="5815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0,4 . 12 = 4,8 gam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5567" y="4577082"/>
                <a:ext cx="3776418" cy="581506"/>
              </a:xfrm>
              <a:prstGeom prst="rect">
                <a:avLst/>
              </a:prstGeom>
              <a:blipFill>
                <a:blip r:embed="rId8"/>
                <a:stretch>
                  <a:fillRect l="-1613" r="-968" b="-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945660" y="5101518"/>
                <a:ext cx="4254113" cy="5815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en-US" sz="2000" baseline="-2500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. M = 0,4 . 44 = 17,6 gam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660" y="5101518"/>
                <a:ext cx="4254113" cy="581506"/>
              </a:xfrm>
              <a:prstGeom prst="rect">
                <a:avLst/>
              </a:prstGeom>
              <a:blipFill>
                <a:blip r:embed="rId9"/>
                <a:stretch>
                  <a:fillRect l="-1433" r="-860" b="-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456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2869" y="135251"/>
            <a:ext cx="6096000" cy="10519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 8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ÔN TẬP TUẦN 23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360" y="1097560"/>
            <a:ext cx="588699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5. Cho 13 gam Zn tác dụng HCl sinh ra ZnCl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 khí 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Tính khối lượng của HCl.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Tính thể tích khí 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sinh ra ở đktc.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Tính khối lượng ZnCl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(Zn = 65, Cl = 35,5).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82788" y="1240971"/>
            <a:ext cx="0" cy="51075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9006" y="3200400"/>
            <a:ext cx="289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44433" y="3393271"/>
                <a:ext cx="4632961" cy="633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</a:t>
                </a:r>
                <a:r>
                  <a:rPr lang="en-US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Zn</a:t>
                </a:r>
                <a:r>
                  <a:rPr lang="en-US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</m:t>
                        </m:r>
                      </m:den>
                    </m:f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65</m:t>
                        </m:r>
                      </m:den>
                    </m:f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0,2 mol</a:t>
                </a:r>
                <a:endParaRPr lang="en-US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33" y="3393271"/>
                <a:ext cx="4632961" cy="633315"/>
              </a:xfrm>
              <a:prstGeom prst="rect">
                <a:avLst/>
              </a:prstGeom>
              <a:blipFill>
                <a:blip r:embed="rId2"/>
                <a:stretch>
                  <a:fillRect l="-1184" b="-4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6091645" y="1130037"/>
            <a:ext cx="58216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6. Cho Mg tác dụng với 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sinh ra MgSO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4,48 lít khí 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đktc.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Tính khối lượng Mg.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Tính khối lượng H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H = 1, S = 32, O = 16).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6000" y="3386829"/>
                <a:ext cx="6096000" cy="66236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4,48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0,2 mol</a:t>
                </a:r>
                <a:endParaRPr lang="en-US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86829"/>
                <a:ext cx="6096000" cy="662361"/>
              </a:xfrm>
              <a:prstGeom prst="rect">
                <a:avLst/>
              </a:prstGeom>
              <a:blipFill>
                <a:blip r:embed="rId3"/>
                <a:stretch>
                  <a:fillRect b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148252" y="2973977"/>
            <a:ext cx="289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27578" y="3932730"/>
                <a:ext cx="3438762" cy="507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Zn  + 2HCl 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3" panose="05040102010807070707" pitchFamily="18" charset="2"/>
                      </a:rPr>
                      <m:t>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ZnCl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H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78" y="3932730"/>
                <a:ext cx="3438762" cy="507831"/>
              </a:xfrm>
              <a:prstGeom prst="rect">
                <a:avLst/>
              </a:prstGeom>
              <a:blipFill>
                <a:blip r:embed="rId4"/>
                <a:stretch>
                  <a:fillRect l="-1596" b="-9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349828" y="42344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   :    2    :     1          :   1   (mol)</a:t>
            </a: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0,2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0,4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0,2      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0,2   (mol)</a:t>
            </a: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61888" y="5056136"/>
                <a:ext cx="3788153" cy="507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HCl</m:t>
                        </m:r>
                      </m:sub>
                    </m:sSub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0,4 . 36,5 = 14,6 gam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88" y="5056136"/>
                <a:ext cx="3788153" cy="507831"/>
              </a:xfrm>
              <a:prstGeom prst="rect">
                <a:avLst/>
              </a:prstGeom>
              <a:blipFill>
                <a:blip r:embed="rId5"/>
                <a:stretch>
                  <a:fillRect l="-1449" r="-161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49136" y="5534666"/>
                <a:ext cx="3709157" cy="5435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. 22,4 = 0,2 . 22,4 = 4,48 lít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36" y="5534666"/>
                <a:ext cx="3709157" cy="543547"/>
              </a:xfrm>
              <a:prstGeom prst="rect">
                <a:avLst/>
              </a:prstGeom>
              <a:blipFill>
                <a:blip r:embed="rId6"/>
                <a:stretch>
                  <a:fillRect l="-1314" r="-657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72412" y="6004929"/>
                <a:ext cx="3897734" cy="5435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ZnCl</m:t>
                            </m:r>
                          </m:e>
                          <m:sub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0,2 . 136 = 27,2 gam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12" y="6004929"/>
                <a:ext cx="3897734" cy="543547"/>
              </a:xfrm>
              <a:prstGeom prst="rect">
                <a:avLst/>
              </a:prstGeom>
              <a:blipFill>
                <a:blip r:embed="rId7"/>
                <a:stretch>
                  <a:fillRect l="-1250" r="-312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045119" y="3941567"/>
                <a:ext cx="3759362" cy="507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Mg  + H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3" panose="05040102010807070707" pitchFamily="18" charset="2"/>
                      </a:rPr>
                      <m:t>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MgSO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H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5119" y="3941567"/>
                <a:ext cx="3759362" cy="507831"/>
              </a:xfrm>
              <a:prstGeom prst="rect">
                <a:avLst/>
              </a:prstGeom>
              <a:blipFill>
                <a:blip r:embed="rId8"/>
                <a:stretch>
                  <a:fillRect l="-1461" b="-9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6824702" y="419999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      :    1        :     1       :   1   (mol)</a:t>
            </a: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0,2  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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0,2   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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0,2   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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0,2   (mol)</a:t>
            </a: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086337" y="4965823"/>
                <a:ext cx="3457934" cy="5470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Mg</m:t>
                        </m:r>
                      </m:sub>
                    </m:sSub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0,2 . 24 = 4,8 gam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337" y="4965823"/>
                <a:ext cx="3457934" cy="547073"/>
              </a:xfrm>
              <a:prstGeom prst="rect">
                <a:avLst/>
              </a:prstGeom>
              <a:blipFill>
                <a:blip r:embed="rId9"/>
                <a:stretch>
                  <a:fillRect l="-1408" r="-528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058559" y="5448606"/>
                <a:ext cx="3864648" cy="5435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SO</m:t>
                            </m:r>
                          </m:e>
                          <m:sub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0,2 . 98 = 19,6 gam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559" y="5448606"/>
                <a:ext cx="3864648" cy="543547"/>
              </a:xfrm>
              <a:prstGeom prst="rect">
                <a:avLst/>
              </a:prstGeom>
              <a:blipFill>
                <a:blip r:embed="rId10"/>
                <a:stretch>
                  <a:fillRect l="-1420" r="-158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887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2869" y="135251"/>
            <a:ext cx="6096000" cy="10519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 8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ÔN TẬP TUẦN 23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82788" y="1240971"/>
            <a:ext cx="0" cy="51075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5132" y="3030583"/>
            <a:ext cx="289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47954" y="1130037"/>
            <a:ext cx="60568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8. Phân hủy H</a:t>
            </a:r>
            <a:r>
              <a:rPr lang="en-US" b="1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sinh ra 6,72 lít khí O</a:t>
            </a:r>
            <a:r>
              <a:rPr lang="en-US" b="1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đktc và khí H</a:t>
            </a:r>
            <a:r>
              <a:rPr lang="en-US" b="1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Tính khối lượng H</a:t>
            </a:r>
            <a:r>
              <a:rPr lang="en-US" b="1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O. (H =1, O = 16)</a:t>
            </a:r>
            <a:endParaRPr lang="en-US" sz="14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Tính thể tích khí H</a:t>
            </a:r>
            <a:r>
              <a:rPr lang="en-US" b="1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đktc.</a:t>
            </a:r>
            <a:endParaRPr lang="en-US" sz="14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6000" y="3060258"/>
                <a:ext cx="6096000" cy="6701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</m:oMath>
                </a14:m>
                <a:r>
                  <a:rPr lang="en-US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6,72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</m:oMath>
                </a14:m>
                <a:r>
                  <a:rPr lang="en-US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0,3 mol</a:t>
                </a:r>
                <a:endParaRPr lang="en-US" sz="14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060258"/>
                <a:ext cx="6096000" cy="670120"/>
              </a:xfrm>
              <a:prstGeom prst="rect">
                <a:avLst/>
              </a:prstGeom>
              <a:blipFill>
                <a:blip r:embed="rId2"/>
                <a:stretch>
                  <a:fillRect b="-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069875" y="2804159"/>
            <a:ext cx="289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40377" y="3229597"/>
                <a:ext cx="6096000" cy="63331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Ca</m:t>
                        </m:r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</m:t>
                            </m:r>
                          </m:e>
                          <m:sub>
                            <m:r>
                              <a:rPr lang="en-US" i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a:rPr lang="en-US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en-US" i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0,2 mol</a:t>
                </a:r>
                <a:endParaRPr lang="en-US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377" y="3229597"/>
                <a:ext cx="6096000" cy="633315"/>
              </a:xfrm>
              <a:prstGeom prst="rect">
                <a:avLst/>
              </a:prstGeom>
              <a:blipFill>
                <a:blip r:embed="rId3"/>
                <a:stretch>
                  <a:fillRect b="-4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17863" y="1195351"/>
            <a:ext cx="55734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7. Nung 20 gam CaCO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sinh ra CaO và CO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Ca = 40, O = 16, C = 12)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Tính khối lượng CaO.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Tính thể tích khí CO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đktc.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04472" y="3723725"/>
                <a:ext cx="3058851" cy="507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CaCO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 3" panose="05040102010807070707" pitchFamily="18" charset="2"/>
                      </a:rPr>
                      <m:t>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CaO + CO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472" y="3723725"/>
                <a:ext cx="3058851" cy="507831"/>
              </a:xfrm>
              <a:prstGeom prst="rect">
                <a:avLst/>
              </a:prstGeom>
              <a:blipFill>
                <a:blip r:embed="rId4"/>
                <a:stretch>
                  <a:fillRect l="-1793" b="-9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571897" y="401236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        :     1      :   1      (mol)</a:t>
            </a: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0,2     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0,2   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0,2   (mol)</a:t>
            </a:r>
            <a:endParaRPr lang="en-US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815163" y="4807941"/>
                <a:ext cx="3696205" cy="5078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CaO</m:t>
                        </m:r>
                      </m:sub>
                    </m:sSub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0,2 . 56 = 11,2 gam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163" y="4807941"/>
                <a:ext cx="3696205" cy="507831"/>
              </a:xfrm>
              <a:prstGeom prst="rect">
                <a:avLst/>
              </a:prstGeom>
              <a:blipFill>
                <a:blip r:embed="rId5"/>
                <a:stretch>
                  <a:fillRect l="-1485" r="-165" b="-10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802191" y="5299536"/>
                <a:ext cx="3811749" cy="5435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</m:t>
                            </m:r>
                          </m:e>
                          <m:sub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. 22,4 = 0,2 . 22,4 = 4,48 lít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91" y="5299536"/>
                <a:ext cx="3811749" cy="543547"/>
              </a:xfrm>
              <a:prstGeom prst="rect">
                <a:avLst/>
              </a:prstGeom>
              <a:blipFill>
                <a:blip r:embed="rId6"/>
                <a:stretch>
                  <a:fillRect l="-1440" r="-640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090016" y="3515301"/>
                <a:ext cx="2938048" cy="689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2H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groupChr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t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sup>
                        </m:sSup>
                      </m:e>
                    </m:groupChr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+   2H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4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016" y="3515301"/>
                <a:ext cx="2938048" cy="689548"/>
              </a:xfrm>
              <a:prstGeom prst="rect">
                <a:avLst/>
              </a:prstGeom>
              <a:blipFill>
                <a:blip r:embed="rId7"/>
                <a:stretch>
                  <a:fillRect l="-1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849291" y="397317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    :    1        :     2       (mol)</a:t>
            </a:r>
            <a:endParaRPr lang="en-US" sz="14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0,6  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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0,3   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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0,6   (mol)</a:t>
            </a:r>
            <a:endParaRPr lang="en-US" sz="14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003196" y="4735144"/>
                <a:ext cx="3823996" cy="5435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. M = 0,6 . 18 = 10,8 gam 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196" y="4735144"/>
                <a:ext cx="3823996" cy="543547"/>
              </a:xfrm>
              <a:prstGeom prst="rect">
                <a:avLst/>
              </a:prstGeom>
              <a:blipFill>
                <a:blip r:embed="rId8"/>
                <a:stretch>
                  <a:fillRect l="-1435" r="-319" b="-6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974477" y="5215396"/>
                <a:ext cx="3824573" cy="5435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. 22,4 = 0,6 . 22,4 = 13,44 lít</a:t>
                </a:r>
                <a:endParaRPr lang="en-US" sz="14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477" y="5215396"/>
                <a:ext cx="3824573" cy="543547"/>
              </a:xfrm>
              <a:prstGeom prst="rect">
                <a:avLst/>
              </a:prstGeom>
              <a:blipFill>
                <a:blip r:embed="rId9"/>
                <a:stretch>
                  <a:fillRect l="-1276" r="-797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221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2" grpId="0"/>
      <p:bldP spid="3" grpId="0"/>
      <p:bldP spid="7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2869" y="135251"/>
            <a:ext cx="6096000" cy="10519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 8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ÔN TẬP TUẦN 23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82788" y="1240971"/>
            <a:ext cx="0" cy="51075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1258" y="2913017"/>
            <a:ext cx="289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993803" y="3205487"/>
                <a:ext cx="6096000" cy="50597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. 22,4 = 0,1 . 22,4 = 2,24 lít</a:t>
                </a:r>
                <a:endParaRPr lang="en-US" sz="14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803" y="3205487"/>
                <a:ext cx="6096000" cy="505972"/>
              </a:xfrm>
              <a:prstGeom prst="rect">
                <a:avLst/>
              </a:prstGeom>
              <a:blipFill>
                <a:blip r:embed="rId2"/>
                <a:stretch>
                  <a:fillRect l="-800" b="-13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17863" y="1195351"/>
            <a:ext cx="5573486" cy="1709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9. Nung KClO</a:t>
            </a:r>
            <a:r>
              <a:rPr lang="en-US" b="1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sinh ra KCl và khí oxi. Dùng khí oxi đốt cháy S sinh ra 6,4 gam SO</a:t>
            </a:r>
            <a:r>
              <a:rPr lang="en-US" b="1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Tính khối lượng KClO</a:t>
            </a:r>
            <a:r>
              <a:rPr lang="en-US" b="1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Tính thể tích khí O</a:t>
            </a:r>
            <a:r>
              <a:rPr lang="en-US" b="1" baseline="-25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đã dùng ở đktc.</a:t>
            </a:r>
            <a:endParaRPr lang="en-US" sz="14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26404" y="3120764"/>
                <a:ext cx="6096000" cy="63331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SO</m:t>
                            </m:r>
                          </m:e>
                          <m:sub>
                            <m:r>
                              <a:rPr lang="en-US" i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6,4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0,1 mol</a:t>
                </a:r>
                <a:endParaRPr lang="en-US" sz="14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04" y="3120764"/>
                <a:ext cx="6096000" cy="633315"/>
              </a:xfrm>
              <a:prstGeom prst="rect">
                <a:avLst/>
              </a:prstGeom>
              <a:blipFill>
                <a:blip r:embed="rId3"/>
                <a:stretch>
                  <a:fillRect b="-4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01362" y="3593677"/>
                <a:ext cx="2611036" cy="689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S  +  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SO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4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62" y="3593677"/>
                <a:ext cx="2611036" cy="689548"/>
              </a:xfrm>
              <a:prstGeom prst="rect">
                <a:avLst/>
              </a:prstGeom>
              <a:blipFill>
                <a:blip r:embed="rId4"/>
                <a:stretch>
                  <a:fillRect l="-2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127761" y="407767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   :    1     :     1    (mol)</a:t>
            </a:r>
            <a:endParaRPr lang="en-US" sz="14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0,1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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0,1 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</a:t>
            </a:r>
            <a:r>
              <a:rPr lang="en-US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0,1  (mol)</a:t>
            </a:r>
            <a:endParaRPr lang="en-US" sz="14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081659" y="1147850"/>
                <a:ext cx="3175293" cy="689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2KClO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</m:t>
                                </m:r>
                              </m:sup>
                            </m:sSup>
                          </m:e>
                        </m:groupChr>
                      </m:e>
                    </m:box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2KCl  + 3O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4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659" y="1147850"/>
                <a:ext cx="3175293" cy="689548"/>
              </a:xfrm>
              <a:prstGeom prst="rect">
                <a:avLst/>
              </a:prstGeom>
              <a:blipFill>
                <a:blip r:embed="rId5"/>
                <a:stretch>
                  <a:fillRect l="-1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035630" y="1625618"/>
                <a:ext cx="6096000" cy="92333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    :      2         :    3      (mol)</a:t>
                </a:r>
                <a:endParaRPr lang="en-US" sz="14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0,07</m:t>
                    </m:r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 3" panose="05040102010807070707" pitchFamily="18" charset="2"/>
                  </a:rPr>
                  <a:t>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0,07</m:t>
                    </m:r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 3" panose="05040102010807070707" pitchFamily="18" charset="2"/>
                  </a:rPr>
                  <a:t>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0,1     (mol)</a:t>
                </a:r>
                <a:endParaRPr lang="en-US" sz="14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5630" y="1625618"/>
                <a:ext cx="6096000" cy="923330"/>
              </a:xfrm>
              <a:prstGeom prst="rect">
                <a:avLst/>
              </a:prstGeom>
              <a:blipFill>
                <a:blip r:embed="rId6"/>
                <a:stretch>
                  <a:fillRect l="-800" b="-4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037000" y="2620981"/>
                <a:ext cx="4348178" cy="545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KClO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0,07</m:t>
                    </m:r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122,5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85,75 gam</a:t>
                </a:r>
                <a:endParaRPr lang="en-US" sz="14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000" y="2620981"/>
                <a:ext cx="4348178" cy="545470"/>
              </a:xfrm>
              <a:prstGeom prst="rect">
                <a:avLst/>
              </a:prstGeom>
              <a:blipFill>
                <a:blip r:embed="rId7"/>
                <a:stretch>
                  <a:fillRect l="-1120" r="-140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38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3" grpId="0"/>
      <p:bldP spid="4" grpId="0"/>
      <p:bldP spid="6" grpId="0"/>
      <p:bldP spid="7" grpId="0"/>
      <p:bldP spid="10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869" y="135251"/>
            <a:ext cx="6096000" cy="10519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 8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ÔN TẬP TUẦN 23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51326" y="2923122"/>
                <a:ext cx="2740366" cy="670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i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V</m:t>
                        </m:r>
                      </m:num>
                      <m:den>
                        <m:r>
                          <a:rPr lang="en-US" i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4,48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22,4</m:t>
                        </m:r>
                      </m:den>
                    </m:f>
                    <m:r>
                      <a:rPr lang="en-US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0,2 mol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26" y="2923122"/>
                <a:ext cx="2740366" cy="670120"/>
              </a:xfrm>
              <a:prstGeom prst="rect">
                <a:avLst/>
              </a:prstGeom>
              <a:blipFill>
                <a:blip r:embed="rId2"/>
                <a:stretch>
                  <a:fillRect r="-891" b="-1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91737" y="1221477"/>
            <a:ext cx="6096000" cy="12943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10. Dùng 4,48 lít khí O</a:t>
            </a:r>
            <a:r>
              <a:rPr lang="en-US" b="1" baseline="-25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đktc đốt cháy hết: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Bao nhiêu gam P ?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Bao nhiêu gam Fe ?</a:t>
            </a:r>
            <a:endParaRPr lang="en-US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982788" y="1240971"/>
            <a:ext cx="0" cy="51075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0447" y="2612572"/>
            <a:ext cx="289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96000" y="3472392"/>
                <a:ext cx="6096000" cy="55399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Fe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0,3 . 56 = 16,8 gam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72392"/>
                <a:ext cx="6096000" cy="553998"/>
              </a:xfrm>
              <a:prstGeom prst="rect">
                <a:avLst/>
              </a:prstGeom>
              <a:blipFill>
                <a:blip r:embed="rId3"/>
                <a:stretch>
                  <a:fillRect l="-100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58589" y="3355733"/>
                <a:ext cx="6096000" cy="16794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4P  +  5O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2P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4    :    5     :     2            (mol)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0,16 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 3" panose="05040102010807070707" pitchFamily="18" charset="2"/>
                  </a:rPr>
                  <a:t>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0,2 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 3" panose="05040102010807070707" pitchFamily="18" charset="2"/>
                  </a:rPr>
                  <a:t>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0,08     (mol)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89" y="3355733"/>
                <a:ext cx="6096000" cy="1679499"/>
              </a:xfrm>
              <a:prstGeom prst="rect">
                <a:avLst/>
              </a:prstGeom>
              <a:blipFill>
                <a:blip r:embed="rId4"/>
                <a:stretch>
                  <a:fillRect l="-1100"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99599" y="4891269"/>
                <a:ext cx="3943131" cy="5716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. M = 0,16 . 31= 4,96 gam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9" y="4891269"/>
                <a:ext cx="3943131" cy="571695"/>
              </a:xfrm>
              <a:prstGeom prst="rect">
                <a:avLst/>
              </a:prstGeom>
              <a:blipFill>
                <a:blip r:embed="rId5"/>
                <a:stretch>
                  <a:fillRect l="-1703" r="-929" b="-7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6000" y="1701745"/>
                <a:ext cx="6096000" cy="16794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PTHH:  3Fe  +  2O</a:t>
                </a:r>
                <a:r>
                  <a:rPr lang="en-US" sz="2000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t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o</m:t>
                                </m:r>
                              </m:sup>
                            </m:sSup>
                          </m:e>
                        </m:groupChr>
                      </m:e>
                    </m:box>
                  </m:oMath>
                </a14:m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r>
                  <a:rPr lang="en-US" baseline="-2500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endParaRPr lang="en-US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3    :    2     :     1          (mol)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0,3 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 3" panose="05040102010807070707" pitchFamily="18" charset="2"/>
                  </a:rPr>
                  <a:t> 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0,2  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 3" panose="05040102010807070707" pitchFamily="18" charset="2"/>
                  </a:rPr>
                  <a:t></a:t>
                </a:r>
                <a:r>
                  <a:rPr lang="en-US" sz="200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0,1      (mol)</a:t>
                </a:r>
                <a:endParaRPr lang="en-US" sz="20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701745"/>
                <a:ext cx="6096000" cy="1679499"/>
              </a:xfrm>
              <a:prstGeom prst="rect">
                <a:avLst/>
              </a:prstGeom>
              <a:blipFill>
                <a:blip r:embed="rId6"/>
                <a:stretch>
                  <a:fillRect l="-1000"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472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1344</Words>
  <Application>Microsoft Office PowerPoint</Application>
  <PresentationFormat>Màn hình rộng</PresentationFormat>
  <Paragraphs>309</Paragraphs>
  <Slides>7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8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</dc:creator>
  <cp:lastModifiedBy>Tho Ngo</cp:lastModifiedBy>
  <cp:revision>50</cp:revision>
  <dcterms:created xsi:type="dcterms:W3CDTF">2021-02-05T09:42:26Z</dcterms:created>
  <dcterms:modified xsi:type="dcterms:W3CDTF">2021-02-18T09:03:21Z</dcterms:modified>
</cp:coreProperties>
</file>